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1.xml" ContentType="application/vnd.openxmlformats-officedocument.presentationml.slide+xml"/>
  <Override PartName="/ppt/slides/slide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4"/>
  </p:sldMasterIdLst>
  <p:notesMasterIdLst>
    <p:notesMasterId r:id="rId29"/>
  </p:notesMasterIdLst>
  <p:handoutMasterIdLst>
    <p:handoutMasterId r:id="rId30"/>
  </p:handoutMasterIdLst>
  <p:sldIdLst>
    <p:sldId id="2172" r:id="rId5"/>
    <p:sldId id="2211" r:id="rId6"/>
    <p:sldId id="2184" r:id="rId7"/>
    <p:sldId id="2200" r:id="rId8"/>
    <p:sldId id="2192" r:id="rId9"/>
    <p:sldId id="2185" r:id="rId10"/>
    <p:sldId id="2202" r:id="rId11"/>
    <p:sldId id="2203" r:id="rId12"/>
    <p:sldId id="2186" r:id="rId13"/>
    <p:sldId id="2194" r:id="rId14"/>
    <p:sldId id="2206" r:id="rId15"/>
    <p:sldId id="2187" r:id="rId16"/>
    <p:sldId id="2195" r:id="rId17"/>
    <p:sldId id="2207" r:id="rId18"/>
    <p:sldId id="2188" r:id="rId19"/>
    <p:sldId id="2196" r:id="rId20"/>
    <p:sldId id="2208" r:id="rId21"/>
    <p:sldId id="2189" r:id="rId22"/>
    <p:sldId id="2197" r:id="rId23"/>
    <p:sldId id="2209" r:id="rId24"/>
    <p:sldId id="2210" r:id="rId25"/>
    <p:sldId id="2198" r:id="rId26"/>
    <p:sldId id="2201" r:id="rId27"/>
    <p:sldId id="2183" r:id="rId2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81C9F94C-58E1-4AA1-81CE-EC71AD81B5AD}">
          <p14:sldIdLst>
            <p14:sldId id="2172"/>
            <p14:sldId id="2211"/>
            <p14:sldId id="2184"/>
            <p14:sldId id="2200"/>
            <p14:sldId id="2192"/>
            <p14:sldId id="2185"/>
            <p14:sldId id="2202"/>
            <p14:sldId id="2203"/>
            <p14:sldId id="2186"/>
            <p14:sldId id="2194"/>
            <p14:sldId id="2206"/>
            <p14:sldId id="2187"/>
            <p14:sldId id="2195"/>
            <p14:sldId id="2207"/>
            <p14:sldId id="2188"/>
            <p14:sldId id="2196"/>
            <p14:sldId id="2208"/>
            <p14:sldId id="2189"/>
            <p14:sldId id="2197"/>
            <p14:sldId id="2209"/>
            <p14:sldId id="2210"/>
            <p14:sldId id="2198"/>
            <p14:sldId id="2201"/>
            <p14:sldId id="21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>
          <p15:clr>
            <a:srgbClr val="A4A3A4"/>
          </p15:clr>
        </p15:guide>
        <p15:guide id="2" pos="220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tt Kimball" initials="MEK" lastIdx="1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534949"/>
    <a:srgbClr val="4C4545"/>
    <a:srgbClr val="FFFFFF"/>
    <a:srgbClr val="CCD1B9"/>
    <a:srgbClr val="95997E"/>
    <a:srgbClr val="987424"/>
    <a:srgbClr val="C0D0B0"/>
    <a:srgbClr val="F7F4B7"/>
    <a:srgbClr val="EFEC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73" autoAdjust="0"/>
    <p:restoredTop sz="75651" autoAdjust="0"/>
  </p:normalViewPr>
  <p:slideViewPr>
    <p:cSldViewPr snapToGrid="0">
      <p:cViewPr varScale="1">
        <p:scale>
          <a:sx n="112" d="100"/>
          <a:sy n="112" d="100"/>
        </p:scale>
        <p:origin x="1560" y="192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1469"/>
    </p:cViewPr>
  </p:sorterViewPr>
  <p:notesViewPr>
    <p:cSldViewPr snapToGrid="0">
      <p:cViewPr>
        <p:scale>
          <a:sx n="100" d="100"/>
          <a:sy n="100" d="100"/>
        </p:scale>
        <p:origin x="-2275" y="643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1" Type="http://schemas.openxmlformats.org/officeDocument/2006/relationships/slide" Target="slides/slide17.xml"/><Relationship Id="rId3" Type="http://schemas.openxmlformats.org/officeDocument/2006/relationships/customXml" Target="../customXml/item3.xml"/><Relationship Id="rId34" Type="http://schemas.openxmlformats.org/officeDocument/2006/relationships/theme" Target="theme/theme1.xml"/><Relationship Id="rId25" Type="http://schemas.openxmlformats.org/officeDocument/2006/relationships/slide" Target="slides/slide21.xml"/><Relationship Id="rId7" Type="http://schemas.openxmlformats.org/officeDocument/2006/relationships/slide" Target="slides/slide3.xml"/><Relationship Id="rId33" Type="http://schemas.openxmlformats.org/officeDocument/2006/relationships/viewProps" Target="viewProp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4" Type="http://schemas.openxmlformats.org/officeDocument/2006/relationships/slide" Target="slides/slide20.xml"/><Relationship Id="rId1" Type="http://schemas.openxmlformats.org/officeDocument/2006/relationships/customXml" Target="../customXml/item1.xml"/><Relationship Id="rId32" Type="http://schemas.openxmlformats.org/officeDocument/2006/relationships/presProps" Target="presProps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36" Type="http://schemas.openxmlformats.org/officeDocument/2006/relationships/customXml" Target="../customXml/item4.xml"/><Relationship Id="rId31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30" Type="http://schemas.openxmlformats.org/officeDocument/2006/relationships/handoutMaster" Target="handoutMasters/handoutMaster1.xml"/><Relationship Id="rId9" Type="http://schemas.openxmlformats.org/officeDocument/2006/relationships/slide" Target="slides/slide5.xml"/><Relationship Id="rId35" Type="http://schemas.openxmlformats.org/officeDocument/2006/relationships/tableStyles" Target="tableStyles.xml"/><Relationship Id="rId14" Type="http://schemas.openxmlformats.org/officeDocument/2006/relationships/slide" Target="slides/slide10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" y="15"/>
            <a:ext cx="3036887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t" anchorCtr="0" compatLnSpc="1">
            <a:prstTxWarp prst="textNoShape">
              <a:avLst/>
            </a:prstTxWarp>
          </a:bodyPr>
          <a:lstStyle>
            <a:lvl1pPr algn="l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24" y="15"/>
            <a:ext cx="3036886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t" anchorCtr="0" compatLnSpc="1">
            <a:prstTxWarp prst="textNoShape">
              <a:avLst/>
            </a:prstTxWarp>
          </a:bodyPr>
          <a:lstStyle>
            <a:lvl1pPr algn="r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9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7" y="8829685"/>
            <a:ext cx="3036887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b" anchorCtr="0" compatLnSpc="1">
            <a:prstTxWarp prst="textNoShape">
              <a:avLst/>
            </a:prstTxWarp>
          </a:bodyPr>
          <a:lstStyle>
            <a:lvl1pPr algn="l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9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24" y="8829685"/>
            <a:ext cx="3036886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b" anchorCtr="0" compatLnSpc="1">
            <a:prstTxWarp prst="textNoShape">
              <a:avLst/>
            </a:prstTxWarp>
          </a:bodyPr>
          <a:lstStyle>
            <a:lvl1pPr algn="r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CE20022F-15CD-42F0-8853-0AFBBC8BAD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943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" y="15"/>
            <a:ext cx="3036887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t" anchorCtr="0" compatLnSpc="1">
            <a:prstTxWarp prst="textNoShape">
              <a:avLst/>
            </a:prstTxWarp>
          </a:bodyPr>
          <a:lstStyle>
            <a:lvl1pPr algn="l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24" y="15"/>
            <a:ext cx="3036886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t" anchorCtr="0" compatLnSpc="1">
            <a:prstTxWarp prst="textNoShape">
              <a:avLst/>
            </a:prstTxWarp>
          </a:bodyPr>
          <a:lstStyle>
            <a:lvl1pPr algn="r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2213" y="698500"/>
            <a:ext cx="4645025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52" y="4416426"/>
            <a:ext cx="5140325" cy="417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7" y="8829685"/>
            <a:ext cx="3036887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b" anchorCtr="0" compatLnSpc="1">
            <a:prstTxWarp prst="textNoShape">
              <a:avLst/>
            </a:prstTxWarp>
          </a:bodyPr>
          <a:lstStyle>
            <a:lvl1pPr algn="l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24" y="8829685"/>
            <a:ext cx="3036886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b" anchorCtr="0" compatLnSpc="1">
            <a:prstTxWarp prst="textNoShape">
              <a:avLst/>
            </a:prstTxWarp>
          </a:bodyPr>
          <a:lstStyle>
            <a:lvl1pPr algn="r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152EE5C-6AF7-48C7-862E-3611CBF9C3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400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6" Type="http://schemas.openxmlformats.org/officeDocument/2006/relationships/image" Target="../media/image10.png"/><Relationship Id="rId7" Type="http://schemas.microsoft.com/office/2007/relationships/hdphoto" Target="../media/hdphoto2.wdp"/><Relationship Id="rId8" Type="http://schemas.openxmlformats.org/officeDocument/2006/relationships/image" Target="../media/image11.png"/><Relationship Id="rId9" Type="http://schemas.openxmlformats.org/officeDocument/2006/relationships/image" Target="../media/image3.png"/><Relationship Id="rId10" Type="http://schemas.openxmlformats.org/officeDocument/2006/relationships/slide" Target="../slides/slide1.xml"/><Relationship Id="rId11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" y="566"/>
            <a:ext cx="9143245" cy="685743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53" y="5174461"/>
            <a:ext cx="3810777" cy="36329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976112" y="795529"/>
            <a:ext cx="5723387" cy="1728216"/>
          </a:xfrm>
        </p:spPr>
        <p:txBody>
          <a:bodyPr anchor="t"/>
          <a:lstStyle>
            <a:lvl1pPr>
              <a:defRPr lang="en-US" sz="2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76113" y="3733800"/>
            <a:ext cx="6167887" cy="605288"/>
          </a:xfrm>
          <a:prstGeom prst="rect">
            <a:avLst/>
          </a:prstGeom>
          <a:solidFill>
            <a:srgbClr val="9599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pic>
        <p:nvPicPr>
          <p:cNvPr id="23" name="Picture 22" descr="bulle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674853" y="5962995"/>
            <a:ext cx="154820" cy="1548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72" y="5958786"/>
            <a:ext cx="3633486" cy="162295"/>
          </a:xfrm>
          <a:prstGeom prst="rect">
            <a:avLst/>
          </a:prstGeom>
        </p:spPr>
      </p:pic>
      <p:sp>
        <p:nvSpPr>
          <p:cNvPr id="28" name="Rectangle 27"/>
          <p:cNvSpPr/>
          <p:nvPr userDrawn="1"/>
        </p:nvSpPr>
        <p:spPr>
          <a:xfrm>
            <a:off x="-1" y="3733800"/>
            <a:ext cx="2889849" cy="605288"/>
          </a:xfrm>
          <a:prstGeom prst="rect">
            <a:avLst/>
          </a:prstGeom>
          <a:solidFill>
            <a:srgbClr val="CCD1B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889849" cy="360273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76563" y="2843213"/>
            <a:ext cx="3378200" cy="7588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4C4545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3" y="4991439"/>
            <a:ext cx="2545650" cy="96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2574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ag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46" y="90972"/>
            <a:ext cx="8437506" cy="685800"/>
          </a:xfrm>
        </p:spPr>
        <p:txBody>
          <a:bodyPr/>
          <a:lstStyle>
            <a:lvl1pPr>
              <a:defRPr lang="en-US" sz="2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186" y="1192566"/>
            <a:ext cx="8399780" cy="5197288"/>
          </a:xfrm>
        </p:spPr>
        <p:txBody>
          <a:bodyPr/>
          <a:lstStyle>
            <a:lvl1pPr>
              <a:defRPr lang="en-US" sz="1800" kern="1200" dirty="0" smtClean="0">
                <a:solidFill>
                  <a:srgbClr val="424A53"/>
                </a:solidFill>
                <a:latin typeface="Arial" charset="0"/>
                <a:ea typeface="+mn-ea"/>
                <a:cs typeface="+mn-cs"/>
              </a:defRPr>
            </a:lvl1pPr>
            <a:lvl2pPr>
              <a:defRPr sz="1600">
                <a:solidFill>
                  <a:srgbClr val="424A53"/>
                </a:solidFill>
              </a:defRPr>
            </a:lvl2pPr>
            <a:lvl3pPr>
              <a:defRPr sz="1400">
                <a:solidFill>
                  <a:srgbClr val="424A53"/>
                </a:solidFill>
              </a:defRPr>
            </a:lvl3pPr>
            <a:lvl4pPr>
              <a:defRPr sz="1200">
                <a:solidFill>
                  <a:srgbClr val="424A53"/>
                </a:solidFill>
              </a:defRPr>
            </a:lvl4pPr>
            <a:lvl5pPr>
              <a:defRPr sz="1200">
                <a:solidFill>
                  <a:srgbClr val="424A53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915" y="6532473"/>
            <a:ext cx="468085" cy="308069"/>
          </a:xfrm>
          <a:prstGeom prst="rect">
            <a:avLst/>
          </a:prstGeom>
        </p:spPr>
        <p:txBody>
          <a:bodyPr/>
          <a:lstStyle>
            <a:lvl1pPr>
              <a:defRPr sz="1050" b="0">
                <a:solidFill>
                  <a:srgbClr val="989898"/>
                </a:solidFill>
              </a:defRPr>
            </a:lvl1pPr>
          </a:lstStyle>
          <a:p>
            <a:fld id="{38DA0552-2A9E-422C-AE75-E73E6BFC0C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6040" y="6574705"/>
            <a:ext cx="3530600" cy="283295"/>
          </a:xfrm>
          <a:prstGeom prst="rect">
            <a:avLst/>
          </a:prstGeom>
        </p:spPr>
        <p:txBody>
          <a:bodyPr/>
          <a:lstStyle>
            <a:lvl1pPr algn="r">
              <a:defRPr sz="700">
                <a:solidFill>
                  <a:srgbClr val="989898"/>
                </a:solidFill>
              </a:defRPr>
            </a:lvl1pPr>
          </a:lstStyle>
          <a:p>
            <a:r>
              <a:rPr lang="en-US" dirty="0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384175" y="677291"/>
            <a:ext cx="8448675" cy="401638"/>
          </a:xfrm>
          <a:effectLst>
            <a:outerShdw blurRad="139700" dist="50800" dir="5400000" algn="ctr" rotWithShape="0">
              <a:srgbClr val="000000">
                <a:alpha val="36000"/>
              </a:srgbClr>
            </a:outerShdw>
          </a:effectLst>
        </p:spPr>
        <p:txBody>
          <a:bodyPr/>
          <a:lstStyle>
            <a:lvl1pPr marL="0" indent="0">
              <a:buFontTx/>
              <a:buNone/>
              <a:defRPr b="0" i="1">
                <a:solidFill>
                  <a:srgbClr val="534949"/>
                </a:solidFill>
              </a:defRPr>
            </a:lvl1pPr>
            <a:lvl2pPr marL="284162" indent="0">
              <a:buFontTx/>
              <a:buNone/>
              <a:defRPr/>
            </a:lvl2pPr>
            <a:lvl3pPr marL="630237" indent="0">
              <a:buFontTx/>
              <a:buNone/>
              <a:defRPr/>
            </a:lvl3pPr>
            <a:lvl4pPr marL="974725" indent="0">
              <a:buFontTx/>
              <a:buNone/>
              <a:defRPr/>
            </a:lvl4pPr>
            <a:lvl5pPr marL="1260475" indent="0">
              <a:buFontTx/>
              <a:buNone/>
              <a:defRPr/>
            </a:lvl5pPr>
          </a:lstStyle>
          <a:p>
            <a:pPr lvl="0"/>
            <a:r>
              <a:rPr lang="en-US" dirty="0" err="1" smtClean="0"/>
              <a:t>Subheader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66" y="116107"/>
            <a:ext cx="1363300" cy="518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(NO Tag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46" y="90972"/>
            <a:ext cx="8437506" cy="685800"/>
          </a:xfrm>
        </p:spPr>
        <p:txBody>
          <a:bodyPr/>
          <a:lstStyle>
            <a:lvl1pPr>
              <a:defRPr lang="en-US" sz="2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186" y="1192566"/>
            <a:ext cx="8399780" cy="5197288"/>
          </a:xfrm>
        </p:spPr>
        <p:txBody>
          <a:bodyPr/>
          <a:lstStyle>
            <a:lvl1pPr>
              <a:defRPr lang="en-US" sz="1800" kern="1200" dirty="0" smtClean="0">
                <a:solidFill>
                  <a:srgbClr val="424A53"/>
                </a:solidFill>
                <a:latin typeface="Arial" charset="0"/>
                <a:ea typeface="+mn-ea"/>
                <a:cs typeface="+mn-cs"/>
              </a:defRPr>
            </a:lvl1pPr>
            <a:lvl2pPr>
              <a:defRPr sz="1600">
                <a:solidFill>
                  <a:srgbClr val="424A53"/>
                </a:solidFill>
              </a:defRPr>
            </a:lvl2pPr>
            <a:lvl3pPr>
              <a:defRPr sz="1400">
                <a:solidFill>
                  <a:srgbClr val="424A53"/>
                </a:solidFill>
              </a:defRPr>
            </a:lvl3pPr>
            <a:lvl4pPr>
              <a:defRPr sz="1200">
                <a:solidFill>
                  <a:srgbClr val="424A53"/>
                </a:solidFill>
              </a:defRPr>
            </a:lvl4pPr>
            <a:lvl5pPr>
              <a:defRPr sz="1200">
                <a:solidFill>
                  <a:srgbClr val="424A53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915" y="6532473"/>
            <a:ext cx="468085" cy="308069"/>
          </a:xfrm>
          <a:prstGeom prst="rect">
            <a:avLst/>
          </a:prstGeom>
        </p:spPr>
        <p:txBody>
          <a:bodyPr/>
          <a:lstStyle>
            <a:lvl1pPr>
              <a:defRPr sz="1050" b="0">
                <a:solidFill>
                  <a:srgbClr val="989898"/>
                </a:solidFill>
              </a:defRPr>
            </a:lvl1pPr>
          </a:lstStyle>
          <a:p>
            <a:fld id="{38DA0552-2A9E-422C-AE75-E73E6BFC0C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6040" y="6574705"/>
            <a:ext cx="3530600" cy="283295"/>
          </a:xfrm>
          <a:prstGeom prst="rect">
            <a:avLst/>
          </a:prstGeom>
        </p:spPr>
        <p:txBody>
          <a:bodyPr/>
          <a:lstStyle>
            <a:lvl1pPr algn="r">
              <a:defRPr sz="700">
                <a:solidFill>
                  <a:srgbClr val="989898"/>
                </a:solidFill>
              </a:defRPr>
            </a:lvl1pPr>
          </a:lstStyle>
          <a:p>
            <a:r>
              <a:rPr lang="en-US" dirty="0" smtClean="0"/>
              <a:t>Proprietary and confidential to Daugherty Business Solutions.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66" y="116107"/>
            <a:ext cx="1363300" cy="51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186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698" y="57318"/>
            <a:ext cx="8360075" cy="6858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2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8914" y="1207920"/>
            <a:ext cx="3657600" cy="4525963"/>
          </a:xfrm>
        </p:spPr>
        <p:txBody>
          <a:bodyPr/>
          <a:lstStyle>
            <a:lvl1pPr>
              <a:defRPr sz="1800">
                <a:solidFill>
                  <a:srgbClr val="424A53"/>
                </a:solidFill>
              </a:defRPr>
            </a:lvl1pPr>
            <a:lvl2pPr>
              <a:defRPr sz="1800">
                <a:solidFill>
                  <a:srgbClr val="424A53"/>
                </a:solidFill>
              </a:defRPr>
            </a:lvl2pPr>
            <a:lvl3pPr>
              <a:defRPr sz="1800">
                <a:solidFill>
                  <a:srgbClr val="424A53"/>
                </a:solidFill>
              </a:defRPr>
            </a:lvl3pPr>
            <a:lvl4pPr>
              <a:defRPr sz="1800">
                <a:solidFill>
                  <a:srgbClr val="424A53"/>
                </a:solidFill>
              </a:defRPr>
            </a:lvl4pPr>
            <a:lvl5pPr>
              <a:defRPr sz="1800">
                <a:solidFill>
                  <a:srgbClr val="424A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7041" y="1207920"/>
            <a:ext cx="3657600" cy="4525963"/>
          </a:xfrm>
        </p:spPr>
        <p:txBody>
          <a:bodyPr/>
          <a:lstStyle>
            <a:lvl1pPr>
              <a:defRPr sz="1800">
                <a:solidFill>
                  <a:srgbClr val="424A53"/>
                </a:solidFill>
              </a:defRPr>
            </a:lvl1pPr>
            <a:lvl2pPr>
              <a:defRPr sz="1800">
                <a:solidFill>
                  <a:srgbClr val="424A53"/>
                </a:solidFill>
              </a:defRPr>
            </a:lvl2pPr>
            <a:lvl3pPr>
              <a:defRPr sz="1800">
                <a:solidFill>
                  <a:srgbClr val="424A53"/>
                </a:solidFill>
              </a:defRPr>
            </a:lvl3pPr>
            <a:lvl4pPr>
              <a:defRPr sz="1800">
                <a:solidFill>
                  <a:srgbClr val="424A53"/>
                </a:solidFill>
              </a:defRPr>
            </a:lvl4pPr>
            <a:lvl5pPr>
              <a:defRPr sz="1800">
                <a:solidFill>
                  <a:srgbClr val="424A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915" y="6532473"/>
            <a:ext cx="468085" cy="308069"/>
          </a:xfrm>
          <a:prstGeom prst="rect">
            <a:avLst/>
          </a:prstGeom>
        </p:spPr>
        <p:txBody>
          <a:bodyPr/>
          <a:lstStyle>
            <a:lvl1pPr>
              <a:defRPr sz="1050" b="0">
                <a:solidFill>
                  <a:srgbClr val="989898"/>
                </a:solidFill>
              </a:defRPr>
            </a:lvl1pPr>
          </a:lstStyle>
          <a:p>
            <a:fld id="{38DA0552-2A9E-422C-AE75-E73E6BFC0C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6040" y="6574705"/>
            <a:ext cx="3530600" cy="283295"/>
          </a:xfrm>
          <a:prstGeom prst="rect">
            <a:avLst/>
          </a:prstGeom>
        </p:spPr>
        <p:txBody>
          <a:bodyPr/>
          <a:lstStyle>
            <a:lvl1pPr algn="r">
              <a:defRPr sz="700">
                <a:solidFill>
                  <a:srgbClr val="989898"/>
                </a:solidFill>
              </a:defRPr>
            </a:lvl1pPr>
          </a:lstStyle>
          <a:p>
            <a:r>
              <a:rPr lang="en-US" dirty="0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420624" y="677291"/>
            <a:ext cx="8412226" cy="401638"/>
          </a:xfrm>
          <a:effectLst>
            <a:outerShdw blurRad="139700" dist="50800" dir="5400000" algn="ctr" rotWithShape="0">
              <a:srgbClr val="000000">
                <a:alpha val="36000"/>
              </a:srgbClr>
            </a:outerShdw>
          </a:effectLst>
        </p:spPr>
        <p:txBody>
          <a:bodyPr/>
          <a:lstStyle>
            <a:lvl1pPr marL="0" indent="0">
              <a:buFontTx/>
              <a:buNone/>
              <a:defRPr b="0" i="1">
                <a:solidFill>
                  <a:srgbClr val="534949"/>
                </a:solidFill>
              </a:defRPr>
            </a:lvl1pPr>
            <a:lvl2pPr marL="284162" indent="0">
              <a:buFontTx/>
              <a:buNone/>
              <a:defRPr/>
            </a:lvl2pPr>
            <a:lvl3pPr marL="630237" indent="0">
              <a:buFontTx/>
              <a:buNone/>
              <a:defRPr/>
            </a:lvl3pPr>
            <a:lvl4pPr marL="974725" indent="0">
              <a:buFontTx/>
              <a:buNone/>
              <a:defRPr/>
            </a:lvl4pPr>
            <a:lvl5pPr marL="1260475" indent="0">
              <a:buFontTx/>
              <a:buNone/>
              <a:defRPr/>
            </a:lvl5pPr>
          </a:lstStyle>
          <a:p>
            <a:pPr lvl="0"/>
            <a:r>
              <a:rPr lang="en-US" dirty="0" err="1" smtClean="0"/>
              <a:t>Subheader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66" y="116107"/>
            <a:ext cx="1363300" cy="518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" y="566"/>
            <a:ext cx="9143245" cy="685743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976112" y="1452282"/>
            <a:ext cx="5723387" cy="1832255"/>
          </a:xfrm>
        </p:spPr>
        <p:txBody>
          <a:bodyPr anchor="t"/>
          <a:lstStyle>
            <a:lvl1pPr>
              <a:defRPr lang="en-US" sz="2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Appendix or Section Intro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76113" y="3733800"/>
            <a:ext cx="6167887" cy="605288"/>
          </a:xfrm>
          <a:prstGeom prst="rect">
            <a:avLst/>
          </a:prstGeom>
          <a:solidFill>
            <a:srgbClr val="9599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-1" y="3733800"/>
            <a:ext cx="2889849" cy="605288"/>
          </a:xfrm>
          <a:prstGeom prst="rect">
            <a:avLst/>
          </a:prstGeom>
          <a:solidFill>
            <a:srgbClr val="CCD1B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53" y="5174461"/>
            <a:ext cx="3810777" cy="363299"/>
          </a:xfrm>
          <a:prstGeom prst="rect">
            <a:avLst/>
          </a:prstGeom>
        </p:spPr>
      </p:pic>
      <p:pic>
        <p:nvPicPr>
          <p:cNvPr id="11" name="Picture 10" descr="bulle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674853" y="5962995"/>
            <a:ext cx="154820" cy="1548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72" y="5958786"/>
            <a:ext cx="3633486" cy="16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8232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JMG0401\Documents\Photos\PowerPointSlideTemplateDesign_1_CoverSlide_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84" y="0"/>
            <a:ext cx="9144000" cy="685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" y="566"/>
            <a:ext cx="9143245" cy="68574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671" b="83354" l="0" r="100000">
                        <a14:foregroundMark x1="25061" y1="49274" x2="35956" y2="51029"/>
                        <a14:foregroundMark x1="36743" y1="51634" x2="44189" y2="54177"/>
                        <a14:foregroundMark x1="50182" y1="56235" x2="70278" y2="55993"/>
                        <a14:foregroundMark x1="46126" y1="70036" x2="67010" y2="66102"/>
                        <a14:foregroundMark x1="73063" y1="56719" x2="84867" y2="57990"/>
                        <a14:foregroundMark x1="85472" y1="58354" x2="94734" y2="59867"/>
                        <a14:foregroundMark x1="96792" y1="59383" x2="99939" y2="5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784" r="69866" b="19984"/>
          <a:stretch/>
        </p:blipFill>
        <p:spPr>
          <a:xfrm>
            <a:off x="0" y="1152507"/>
            <a:ext cx="1256306" cy="13437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671" b="83354" l="0" r="100000">
                        <a14:foregroundMark x1="25061" y1="49274" x2="35956" y2="51029"/>
                        <a14:foregroundMark x1="36743" y1="51634" x2="44189" y2="54177"/>
                        <a14:foregroundMark x1="50182" y1="56235" x2="70278" y2="55993"/>
                        <a14:foregroundMark x1="46126" y1="70036" x2="67010" y2="66102"/>
                        <a14:foregroundMark x1="73063" y1="56719" x2="84867" y2="57990"/>
                        <a14:foregroundMark x1="85472" y1="58354" x2="94734" y2="59867"/>
                        <a14:foregroundMark x1="96792" y1="59383" x2="99939" y2="5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943" t="47784" b="19984"/>
          <a:stretch/>
        </p:blipFill>
        <p:spPr>
          <a:xfrm>
            <a:off x="7879976" y="990975"/>
            <a:ext cx="1264025" cy="164592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256308" y="1173414"/>
            <a:ext cx="6631386" cy="1280420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  <a:ln w="12700">
            <a:noFill/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Title 7"/>
          <p:cNvSpPr>
            <a:spLocks noGrp="1"/>
          </p:cNvSpPr>
          <p:nvPr>
            <p:ph type="title"/>
          </p:nvPr>
        </p:nvSpPr>
        <p:spPr>
          <a:xfrm>
            <a:off x="1320421" y="1245037"/>
            <a:ext cx="6501925" cy="1143000"/>
          </a:xfrm>
        </p:spPr>
        <p:txBody>
          <a:bodyPr/>
          <a:lstStyle>
            <a:lvl1pPr algn="l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8643070" y="6480849"/>
            <a:ext cx="429371" cy="2794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fld id="{38DA0552-2A9E-422C-AE75-E73E6BFC0CCE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096786" y="5136542"/>
            <a:ext cx="2767209" cy="427230"/>
            <a:chOff x="166976" y="6440556"/>
            <a:chExt cx="1685679" cy="26025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76" y="6625514"/>
              <a:ext cx="1685679" cy="7529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3" y="6440556"/>
              <a:ext cx="1678491" cy="160283"/>
            </a:xfrm>
            <a:prstGeom prst="rect">
              <a:avLst/>
            </a:prstGeom>
          </p:spPr>
        </p:pic>
      </p:grpSp>
      <p:pic>
        <p:nvPicPr>
          <p:cNvPr id="33" name="Picture 2">
            <a:hlinkClick r:id="rId10" action="ppaction://hlinksldjump"/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822" y="6380834"/>
            <a:ext cx="375286" cy="14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"/>
            <a:ext cx="9143245" cy="6857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" y="566"/>
            <a:ext cx="9143245" cy="6857434"/>
          </a:xfrm>
          <a:prstGeom prst="rect">
            <a:avLst/>
          </a:prstGeom>
        </p:spPr>
      </p:pic>
      <p:sp>
        <p:nvSpPr>
          <p:cNvPr id="29" name="Slide Number Placeholder 5"/>
          <p:cNvSpPr txBox="1">
            <a:spLocks/>
          </p:cNvSpPr>
          <p:nvPr userDrawn="1"/>
        </p:nvSpPr>
        <p:spPr>
          <a:xfrm>
            <a:off x="8675915" y="6532473"/>
            <a:ext cx="468085" cy="3080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50" b="0" kern="1200">
                <a:solidFill>
                  <a:srgbClr val="989898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38DA0552-2A9E-422C-AE75-E73E6BFC0C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ooter Placeholder 4"/>
          <p:cNvSpPr txBox="1">
            <a:spLocks/>
          </p:cNvSpPr>
          <p:nvPr userDrawn="1"/>
        </p:nvSpPr>
        <p:spPr>
          <a:xfrm>
            <a:off x="5146040" y="6574705"/>
            <a:ext cx="3530600" cy="28329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rgbClr val="989898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81552" y="976643"/>
            <a:ext cx="8437612" cy="5329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602" name="Title Placeholder 1"/>
          <p:cNvSpPr>
            <a:spLocks noGrp="1"/>
          </p:cNvSpPr>
          <p:nvPr>
            <p:ph type="title"/>
          </p:nvPr>
        </p:nvSpPr>
        <p:spPr bwMode="auto">
          <a:xfrm>
            <a:off x="486590" y="103113"/>
            <a:ext cx="839995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1" y="6603899"/>
            <a:ext cx="3076684" cy="137425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-7315" y="0"/>
            <a:ext cx="266700" cy="1054100"/>
          </a:xfrm>
          <a:prstGeom prst="rect">
            <a:avLst/>
          </a:prstGeom>
          <a:solidFill>
            <a:srgbClr val="CCD1B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-7315" y="1183030"/>
            <a:ext cx="266700" cy="5689600"/>
          </a:xfrm>
          <a:prstGeom prst="rect">
            <a:avLst/>
          </a:prstGeom>
          <a:solidFill>
            <a:srgbClr val="9599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60" b="-11530"/>
          <a:stretch/>
        </p:blipFill>
        <p:spPr>
          <a:xfrm>
            <a:off x="487201" y="6333548"/>
            <a:ext cx="1268447" cy="2647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5" b="9527"/>
          <a:stretch/>
        </p:blipFill>
        <p:spPr>
          <a:xfrm>
            <a:off x="453543" y="6529839"/>
            <a:ext cx="1227733" cy="2147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46" r:id="rId2"/>
    <p:sldLayoutId id="2147484616" r:id="rId3"/>
    <p:sldLayoutId id="2147484548" r:id="rId4"/>
    <p:sldLayoutId id="2147484611" r:id="rId5"/>
    <p:sldLayoutId id="2147484545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2800" b="1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9pPr>
    </p:titleStyle>
    <p:bodyStyle>
      <a:lvl1pPr marL="173038" indent="-17303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7525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3275" indent="-17303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563" indent="-22383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SOLID Principles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379899"/>
            <a:ext cx="2896881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lnSpc>
                <a:spcPts val="1000"/>
              </a:lnSpc>
              <a:buFont typeface="Arial" pitchFamily="34" charset="0"/>
              <a:buChar char="•"/>
            </a:pPr>
            <a:endParaRPr lang="en-US" sz="1400" b="1" i="1" dirty="0" smtClean="0">
              <a:solidFill>
                <a:srgbClr val="5D4717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81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/>
              <a:t>A </a:t>
            </a:r>
            <a:r>
              <a:rPr lang="en-US" dirty="0" smtClean="0"/>
              <a:t>class </a:t>
            </a:r>
            <a:r>
              <a:rPr lang="en-US" dirty="0"/>
              <a:t>should be </a:t>
            </a:r>
            <a:r>
              <a:rPr lang="en-US" b="1" dirty="0"/>
              <a:t>open for extensibility</a:t>
            </a:r>
            <a:r>
              <a:rPr lang="en-US" dirty="0"/>
              <a:t>, but </a:t>
            </a:r>
            <a:r>
              <a:rPr lang="en-US" b="1" dirty="0"/>
              <a:t>closed for </a:t>
            </a:r>
            <a:r>
              <a:rPr lang="en-US" b="1" dirty="0" smtClean="0"/>
              <a:t>modification</a:t>
            </a:r>
          </a:p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New functionality should be added with minimum changes to existing code</a:t>
            </a:r>
          </a:p>
          <a:p>
            <a:pPr lvl="1"/>
            <a:r>
              <a:rPr lang="en-US" dirty="0" smtClean="0"/>
              <a:t>Design should be done in way to allow adding new functionality as new classes instead of modifying existing classes</a:t>
            </a:r>
          </a:p>
          <a:p>
            <a:pPr lvl="1"/>
            <a:r>
              <a:rPr lang="en-US" dirty="0" smtClean="0"/>
              <a:t>Changes to existing code can break existing logic (unit tests help but not always)</a:t>
            </a:r>
          </a:p>
          <a:p>
            <a:r>
              <a:rPr lang="en-US" dirty="0" smtClean="0"/>
              <a:t>Code Smells</a:t>
            </a:r>
          </a:p>
          <a:p>
            <a:pPr lvl="1"/>
            <a:r>
              <a:rPr lang="en-US" dirty="0" smtClean="0"/>
              <a:t>Adding new functionality requires modification to existing class</a:t>
            </a:r>
          </a:p>
          <a:p>
            <a:pPr lvl="1"/>
            <a:r>
              <a:rPr lang="en-US" dirty="0" smtClean="0"/>
              <a:t>Changes to one class cascade to other classes</a:t>
            </a:r>
          </a:p>
          <a:p>
            <a:pPr marL="284162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9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942" y="1212202"/>
            <a:ext cx="5685986" cy="4955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/ Closed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165357" y="3987201"/>
            <a:ext cx="2601157" cy="328474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65357" y="4347874"/>
            <a:ext cx="2601157" cy="328474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65356" y="4676348"/>
            <a:ext cx="2601157" cy="328474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98657" y="3797808"/>
            <a:ext cx="5050783" cy="2017776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Line Callout 1 13"/>
          <p:cNvSpPr/>
          <p:nvPr/>
        </p:nvSpPr>
        <p:spPr>
          <a:xfrm>
            <a:off x="7395100" y="2802474"/>
            <a:ext cx="1651246" cy="467380"/>
          </a:xfrm>
          <a:prstGeom prst="borderCallout1">
            <a:avLst>
              <a:gd name="adj1" fmla="val 18750"/>
              <a:gd name="adj2" fmla="val -8333"/>
              <a:gd name="adj3" fmla="val 201774"/>
              <a:gd name="adj4" fmla="val -65215"/>
            </a:avLst>
          </a:prstGeom>
          <a:solidFill>
            <a:schemeClr val="accent1"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InterestCalculator</a:t>
            </a:r>
            <a:endParaRPr 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Line Callout 1 14"/>
          <p:cNvSpPr/>
          <p:nvPr/>
        </p:nvSpPr>
        <p:spPr>
          <a:xfrm>
            <a:off x="7395100" y="3593127"/>
            <a:ext cx="1651246" cy="467380"/>
          </a:xfrm>
          <a:prstGeom prst="borderCallout1">
            <a:avLst>
              <a:gd name="adj1" fmla="val 18750"/>
              <a:gd name="adj2" fmla="val -8333"/>
              <a:gd name="adj3" fmla="val 112500"/>
              <a:gd name="adj4" fmla="val -158225"/>
            </a:avLst>
          </a:prstGeom>
          <a:solidFill>
            <a:schemeClr val="accent1"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InterestRuleOverMillion</a:t>
            </a:r>
            <a:endParaRPr 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Line Callout 1 15"/>
          <p:cNvSpPr/>
          <p:nvPr/>
        </p:nvSpPr>
        <p:spPr>
          <a:xfrm>
            <a:off x="7395100" y="4178978"/>
            <a:ext cx="1651246" cy="467380"/>
          </a:xfrm>
          <a:prstGeom prst="borderCallout1">
            <a:avLst>
              <a:gd name="adj1" fmla="val 18750"/>
              <a:gd name="adj2" fmla="val -8333"/>
              <a:gd name="adj3" fmla="val 68812"/>
              <a:gd name="adj4" fmla="val -158763"/>
            </a:avLst>
          </a:prstGeom>
          <a:solidFill>
            <a:schemeClr val="accent1"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InterestRuleTwentyTen</a:t>
            </a:r>
            <a:endParaRPr 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Line Callout 1 16"/>
          <p:cNvSpPr/>
          <p:nvPr/>
        </p:nvSpPr>
        <p:spPr>
          <a:xfrm>
            <a:off x="7395100" y="4771132"/>
            <a:ext cx="1651246" cy="467380"/>
          </a:xfrm>
          <a:prstGeom prst="borderCallout1">
            <a:avLst>
              <a:gd name="adj1" fmla="val 18750"/>
              <a:gd name="adj2" fmla="val -8333"/>
              <a:gd name="adj3" fmla="val 2332"/>
              <a:gd name="adj4" fmla="val -157150"/>
            </a:avLst>
          </a:prstGeom>
          <a:solidFill>
            <a:schemeClr val="accent1"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InterestRuleDefault</a:t>
            </a:r>
            <a:endParaRPr 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0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Liskov</a:t>
            </a:r>
            <a:r>
              <a:rPr lang="en-US" dirty="0" smtClean="0"/>
              <a:t> Substitution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liskov substitution princi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24" y="1143000"/>
            <a:ext cx="6136456" cy="490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97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Liskov</a:t>
            </a:r>
            <a:r>
              <a:rPr lang="en-US" dirty="0" smtClean="0"/>
              <a:t> Substitution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 smtClean="0"/>
              <a:t>Derived types must be completely substitutable for their base types</a:t>
            </a:r>
          </a:p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A new derived class should extend without replacing the functionality of the base class</a:t>
            </a:r>
          </a:p>
          <a:p>
            <a:pPr lvl="1"/>
            <a:r>
              <a:rPr lang="en-US" dirty="0" smtClean="0"/>
              <a:t>Classes should be modeled based </a:t>
            </a:r>
            <a:r>
              <a:rPr lang="en-US" dirty="0"/>
              <a:t>on </a:t>
            </a:r>
            <a:r>
              <a:rPr lang="en-US" dirty="0" smtClean="0"/>
              <a:t>behaviors not </a:t>
            </a:r>
            <a:r>
              <a:rPr lang="en-US" dirty="0"/>
              <a:t>on properties</a:t>
            </a:r>
            <a:endParaRPr lang="en-US" dirty="0" smtClean="0"/>
          </a:p>
          <a:p>
            <a:r>
              <a:rPr lang="en-US" dirty="0" smtClean="0"/>
              <a:t>Code Smells</a:t>
            </a:r>
          </a:p>
          <a:p>
            <a:pPr lvl="1"/>
            <a:r>
              <a:rPr lang="en-US" dirty="0" smtClean="0"/>
              <a:t>Methods exist in the base class that could be used to compromise the stability of functionality of the derived class</a:t>
            </a:r>
          </a:p>
          <a:p>
            <a:pPr lvl="1"/>
            <a:r>
              <a:rPr lang="en-US" dirty="0" smtClean="0"/>
              <a:t>Methods exist in the base class that are no longer relevant in the derived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4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46" y="775152"/>
            <a:ext cx="3686355" cy="54990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050" y="775152"/>
            <a:ext cx="3696020" cy="1409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99699" y="1480063"/>
            <a:ext cx="2601157" cy="259960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8511" y="1610043"/>
            <a:ext cx="3190009" cy="3317064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36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Segregation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mage result for interface segregation princi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837" y="1159869"/>
            <a:ext cx="6378390" cy="51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95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Segregation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/>
              <a:t>Clients should not be forced to depend on interfaces they do not use.</a:t>
            </a:r>
          </a:p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Create thin specific interfaces over fat generic interfaces</a:t>
            </a:r>
          </a:p>
          <a:p>
            <a:pPr lvl="1"/>
            <a:r>
              <a:rPr lang="en-US" dirty="0" smtClean="0"/>
              <a:t>A class that implements an interface should need to implement all methods of that interface</a:t>
            </a:r>
          </a:p>
          <a:p>
            <a:r>
              <a:rPr lang="en-US" dirty="0" smtClean="0"/>
              <a:t>Code Smells</a:t>
            </a:r>
          </a:p>
          <a:p>
            <a:pPr lvl="1"/>
            <a:r>
              <a:rPr lang="en-US" dirty="0" smtClean="0"/>
              <a:t>An interface does more than it should</a:t>
            </a:r>
          </a:p>
          <a:p>
            <a:pPr lvl="1"/>
            <a:r>
              <a:rPr lang="en-US" dirty="0" smtClean="0"/>
              <a:t>An interface can be split up into multiple smaller interfaces</a:t>
            </a:r>
          </a:p>
          <a:p>
            <a:pPr lvl="1"/>
            <a:r>
              <a:rPr lang="en-US" dirty="0" smtClean="0"/>
              <a:t>A class fakes out or does not implement one or more methods in an interface because those methods do not apply to that particular class.</a:t>
            </a:r>
          </a:p>
          <a:p>
            <a:pPr lvl="1"/>
            <a:r>
              <a:rPr lang="en-US" dirty="0" smtClean="0"/>
              <a:t>Difficult or excessive set-up to write unit tests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6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689" y="1217515"/>
            <a:ext cx="6030977" cy="4668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75020" y="1870680"/>
            <a:ext cx="3558114" cy="1369669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75019" y="3282582"/>
            <a:ext cx="5360281" cy="1165132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75019" y="4482602"/>
            <a:ext cx="5360281" cy="1165132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Line Callout 1 10"/>
          <p:cNvSpPr/>
          <p:nvPr/>
        </p:nvSpPr>
        <p:spPr>
          <a:xfrm>
            <a:off x="7491666" y="1785694"/>
            <a:ext cx="1651246" cy="587871"/>
          </a:xfrm>
          <a:prstGeom prst="borderCallout1">
            <a:avLst>
              <a:gd name="adj1" fmla="val 18750"/>
              <a:gd name="adj2" fmla="val -8333"/>
              <a:gd name="adj3" fmla="val 110990"/>
              <a:gd name="adj4" fmla="val -123279"/>
            </a:avLst>
          </a:prstGeom>
          <a:solidFill>
            <a:schemeClr val="accent1"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IUserNameStore</a:t>
            </a:r>
            <a:endParaRPr 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Line Callout 1 11"/>
          <p:cNvSpPr/>
          <p:nvPr/>
        </p:nvSpPr>
        <p:spPr>
          <a:xfrm>
            <a:off x="7681616" y="3282582"/>
            <a:ext cx="1346974" cy="587871"/>
          </a:xfrm>
          <a:prstGeom prst="borderCallout1">
            <a:avLst/>
          </a:prstGeom>
          <a:solidFill>
            <a:schemeClr val="accent1"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IUserSecurityCredentialsStore</a:t>
            </a:r>
            <a:endParaRPr 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Line Callout 1 12"/>
          <p:cNvSpPr/>
          <p:nvPr/>
        </p:nvSpPr>
        <p:spPr>
          <a:xfrm>
            <a:off x="7649630" y="4447714"/>
            <a:ext cx="1378960" cy="587871"/>
          </a:xfrm>
          <a:prstGeom prst="borderCallout1">
            <a:avLst/>
          </a:prstGeom>
          <a:solidFill>
            <a:schemeClr val="accent1"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IUserFavoritesStore</a:t>
            </a:r>
            <a:endParaRPr 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27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Inversion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Image result for dependency inversion princi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31" y="1188218"/>
            <a:ext cx="6343022" cy="508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53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Inversion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/>
              <a:t>High level </a:t>
            </a:r>
            <a:r>
              <a:rPr lang="en-US" dirty="0" smtClean="0"/>
              <a:t>classes/modules should </a:t>
            </a:r>
            <a:r>
              <a:rPr lang="en-US" dirty="0"/>
              <a:t>not depend on low-level classes/modules.  Both should depend on abstractions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An </a:t>
            </a:r>
            <a:r>
              <a:rPr lang="en-US" dirty="0"/>
              <a:t>abstraction layer between high level classes and low level classes makes the system </a:t>
            </a:r>
            <a:r>
              <a:rPr lang="en-US" dirty="0" smtClean="0"/>
              <a:t>more flexible and maintainable</a:t>
            </a:r>
          </a:p>
          <a:p>
            <a:pPr lvl="1"/>
            <a:r>
              <a:rPr lang="en-US" dirty="0" smtClean="0"/>
              <a:t>High level modules to call low level modules through abstraction and vice-versa</a:t>
            </a:r>
          </a:p>
          <a:p>
            <a:r>
              <a:rPr lang="en-US" dirty="0" smtClean="0"/>
              <a:t>Code Smells</a:t>
            </a:r>
          </a:p>
          <a:p>
            <a:pPr lvl="1"/>
            <a:r>
              <a:rPr lang="en-US" dirty="0" smtClean="0"/>
              <a:t>High level classes depend heavily on low level classes</a:t>
            </a:r>
          </a:p>
          <a:p>
            <a:pPr lvl="1"/>
            <a:r>
              <a:rPr lang="en-US" dirty="0" smtClean="0"/>
              <a:t>High level classes instantiate low level classes directly.</a:t>
            </a:r>
          </a:p>
          <a:p>
            <a:pPr lvl="1"/>
            <a:r>
              <a:rPr lang="en-US" dirty="0" smtClean="0"/>
              <a:t>A high level class will need to be modified if a low level class is swapped</a:t>
            </a:r>
          </a:p>
          <a:p>
            <a:pPr lvl="1"/>
            <a:r>
              <a:rPr lang="en-US" dirty="0" smtClean="0"/>
              <a:t>Unit tests require set up for classes other than the one I am testing</a:t>
            </a:r>
          </a:p>
          <a:p>
            <a:pPr lvl="1"/>
            <a:r>
              <a:rPr lang="en-US" dirty="0" smtClean="0"/>
              <a:t>Unit tests are ‘impossible’ due to external dependencies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6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English Like Syntax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Organized Code and Data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Commonly Understood Designs (MVC, MVVM,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Reusable Code Blocks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17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63" y="1471785"/>
            <a:ext cx="5403048" cy="14022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62" y="3058165"/>
            <a:ext cx="5373201" cy="2477137"/>
          </a:xfrm>
          <a:prstGeom prst="rect">
            <a:avLst/>
          </a:prstGeom>
        </p:spPr>
      </p:pic>
      <p:sp>
        <p:nvSpPr>
          <p:cNvPr id="9" name="Line Callout 1 8"/>
          <p:cNvSpPr/>
          <p:nvPr/>
        </p:nvSpPr>
        <p:spPr>
          <a:xfrm>
            <a:off x="7491666" y="1785694"/>
            <a:ext cx="1651246" cy="587871"/>
          </a:xfrm>
          <a:prstGeom prst="borderCallout1">
            <a:avLst>
              <a:gd name="adj1" fmla="val 18750"/>
              <a:gd name="adj2" fmla="val -8333"/>
              <a:gd name="adj3" fmla="val 52095"/>
              <a:gd name="adj4" fmla="val -24892"/>
            </a:avLst>
          </a:prstGeom>
          <a:solidFill>
            <a:schemeClr val="accent1"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High Level Class</a:t>
            </a:r>
            <a:endParaRPr 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Line Callout 1 9"/>
          <p:cNvSpPr/>
          <p:nvPr/>
        </p:nvSpPr>
        <p:spPr>
          <a:xfrm>
            <a:off x="7413246" y="3412968"/>
            <a:ext cx="1651246" cy="587871"/>
          </a:xfrm>
          <a:prstGeom prst="borderCallout1">
            <a:avLst>
              <a:gd name="adj1" fmla="val 18750"/>
              <a:gd name="adj2" fmla="val -8333"/>
              <a:gd name="adj3" fmla="val 52095"/>
              <a:gd name="adj4" fmla="val -24892"/>
            </a:avLst>
          </a:prstGeom>
          <a:solidFill>
            <a:schemeClr val="accent1"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Low Level Class</a:t>
            </a:r>
            <a:endParaRPr 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75019" y="1944210"/>
            <a:ext cx="5184143" cy="239698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81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76" y="3510497"/>
            <a:ext cx="2781541" cy="9068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283" y="1108701"/>
            <a:ext cx="4038950" cy="2316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46" y="4532244"/>
            <a:ext cx="4111155" cy="1740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758" y="4532244"/>
            <a:ext cx="4202092" cy="1667497"/>
          </a:xfrm>
          <a:prstGeom prst="rect">
            <a:avLst/>
          </a:prstGeom>
        </p:spPr>
      </p:pic>
      <p:sp>
        <p:nvSpPr>
          <p:cNvPr id="11" name="Line Callout 1 10"/>
          <p:cNvSpPr/>
          <p:nvPr/>
        </p:nvSpPr>
        <p:spPr>
          <a:xfrm>
            <a:off x="7368858" y="1793837"/>
            <a:ext cx="1651246" cy="587871"/>
          </a:xfrm>
          <a:prstGeom prst="borderCallout1">
            <a:avLst>
              <a:gd name="adj1" fmla="val 18750"/>
              <a:gd name="adj2" fmla="val -8333"/>
              <a:gd name="adj3" fmla="val 61156"/>
              <a:gd name="adj4" fmla="val -43171"/>
            </a:avLst>
          </a:prstGeom>
          <a:solidFill>
            <a:schemeClr val="accent1"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High Level Class</a:t>
            </a:r>
            <a:endParaRPr 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Line Callout 1 11"/>
          <p:cNvSpPr/>
          <p:nvPr/>
        </p:nvSpPr>
        <p:spPr>
          <a:xfrm>
            <a:off x="7368858" y="3926915"/>
            <a:ext cx="1651246" cy="587871"/>
          </a:xfrm>
          <a:prstGeom prst="borderCallout1">
            <a:avLst>
              <a:gd name="adj1" fmla="val 18750"/>
              <a:gd name="adj2" fmla="val -8333"/>
              <a:gd name="adj3" fmla="val 101930"/>
              <a:gd name="adj4" fmla="val -45860"/>
            </a:avLst>
          </a:prstGeom>
          <a:solidFill>
            <a:schemeClr val="accent1"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Low Level Class</a:t>
            </a:r>
            <a:endParaRPr 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Line Callout 1 12"/>
          <p:cNvSpPr/>
          <p:nvPr/>
        </p:nvSpPr>
        <p:spPr>
          <a:xfrm>
            <a:off x="7368858" y="3038910"/>
            <a:ext cx="1651246" cy="587871"/>
          </a:xfrm>
          <a:prstGeom prst="borderCallout1">
            <a:avLst>
              <a:gd name="adj1" fmla="val 18750"/>
              <a:gd name="adj2" fmla="val -8333"/>
              <a:gd name="adj3" fmla="val 117031"/>
              <a:gd name="adj4" fmla="val -70591"/>
            </a:avLst>
          </a:prstGeom>
          <a:solidFill>
            <a:schemeClr val="accent1"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Abstraction Layer</a:t>
            </a:r>
            <a:endParaRPr 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52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 Relationships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00" y="1302287"/>
            <a:ext cx="5288738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Favor Composition over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languages only support single inheritance</a:t>
            </a:r>
          </a:p>
          <a:p>
            <a:r>
              <a:rPr lang="en-US" dirty="0" smtClean="0"/>
              <a:t>When you inherit from another class, you close off any options to inherit from any other source.</a:t>
            </a:r>
          </a:p>
          <a:p>
            <a:pPr lvl="1"/>
            <a:r>
              <a:rPr lang="en-US" dirty="0" smtClean="0"/>
              <a:t>Makes derived class very inflexible</a:t>
            </a:r>
          </a:p>
          <a:p>
            <a:r>
              <a:rPr lang="en-US" dirty="0" smtClean="0"/>
              <a:t>Use interfaces instead of inheritance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3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/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pic>
        <p:nvPicPr>
          <p:cNvPr id="1030" name="Picture 6" descr="http://civilwartalk.com/attachments/question-mark-jpg.82352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613" y="819004"/>
            <a:ext cx="5221507" cy="522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01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SOLID Principles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 – Single Responsibility</a:t>
            </a:r>
          </a:p>
          <a:p>
            <a:pPr lvl="1"/>
            <a:r>
              <a:rPr lang="en-US" dirty="0"/>
              <a:t>Every class should have a single responsibility</a:t>
            </a:r>
            <a:endParaRPr lang="en-US" dirty="0" smtClean="0"/>
          </a:p>
          <a:p>
            <a:r>
              <a:rPr lang="en-US" dirty="0" smtClean="0"/>
              <a:t>O – Open Closed Principle</a:t>
            </a:r>
          </a:p>
          <a:p>
            <a:pPr lvl="1"/>
            <a:r>
              <a:rPr lang="en-US" dirty="0"/>
              <a:t>A class should be open for extensibility, but closed for </a:t>
            </a:r>
            <a:r>
              <a:rPr lang="en-US" dirty="0" smtClean="0"/>
              <a:t>modification</a:t>
            </a:r>
          </a:p>
          <a:p>
            <a:r>
              <a:rPr lang="en-US" dirty="0" smtClean="0"/>
              <a:t>L – </a:t>
            </a:r>
            <a:r>
              <a:rPr lang="en-US" dirty="0" err="1" smtClean="0"/>
              <a:t>Liskov</a:t>
            </a:r>
            <a:r>
              <a:rPr lang="en-US" dirty="0" smtClean="0"/>
              <a:t> Substitution</a:t>
            </a:r>
          </a:p>
          <a:p>
            <a:pPr lvl="1"/>
            <a:r>
              <a:rPr lang="en-US" dirty="0" smtClean="0"/>
              <a:t>Derived types must be completely substitutable for their base types</a:t>
            </a:r>
          </a:p>
          <a:p>
            <a:r>
              <a:rPr lang="en-US" dirty="0" smtClean="0"/>
              <a:t>I – Interface Segregation</a:t>
            </a:r>
          </a:p>
          <a:p>
            <a:pPr lvl="1"/>
            <a:r>
              <a:rPr lang="en-US" dirty="0" smtClean="0"/>
              <a:t>Clients should not be forced to depend on interfaces they do not use.</a:t>
            </a:r>
          </a:p>
          <a:p>
            <a:r>
              <a:rPr lang="en-US" dirty="0" smtClean="0"/>
              <a:t>D – Dependency Inversion</a:t>
            </a:r>
          </a:p>
          <a:p>
            <a:pPr lvl="1"/>
            <a:r>
              <a:rPr lang="en-US" dirty="0" smtClean="0"/>
              <a:t>High level modules should not depend on low-level modules.  Both should depend on abstractions.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52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Key signs that something in your code could be redesigned in a more SOLID way. </a:t>
            </a:r>
          </a:p>
          <a:p>
            <a:endParaRPr lang="en-US" dirty="0" smtClean="0"/>
          </a:p>
          <a:p>
            <a:r>
              <a:rPr lang="en-US" dirty="0" smtClean="0"/>
              <a:t>Large methods / classes</a:t>
            </a:r>
          </a:p>
          <a:p>
            <a:pPr lvl="1"/>
            <a:r>
              <a:rPr lang="en-US" dirty="0" smtClean="0"/>
              <a:t>A method takes up multiple screens</a:t>
            </a:r>
          </a:p>
          <a:p>
            <a:r>
              <a:rPr lang="en-US" dirty="0" smtClean="0"/>
              <a:t>Difficulty understanding main purpose of code</a:t>
            </a:r>
          </a:p>
          <a:p>
            <a:pPr lvl="1"/>
            <a:r>
              <a:rPr lang="en-US" dirty="0" smtClean="0"/>
              <a:t>Lots of infrastructure code</a:t>
            </a:r>
          </a:p>
          <a:p>
            <a:r>
              <a:rPr lang="en-US" dirty="0" smtClean="0"/>
              <a:t>Difficulty in writing cohesive unit tests</a:t>
            </a:r>
          </a:p>
          <a:p>
            <a:r>
              <a:rPr lang="en-US" dirty="0" smtClean="0"/>
              <a:t>Duplication of code (CTRL+C, CTRL+V)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5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pic>
        <p:nvPicPr>
          <p:cNvPr id="2050" name="Picture 2" descr="Image result for single responsibility princi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42" y="1142526"/>
            <a:ext cx="6840029" cy="513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04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/>
              <a:t>A class should have only one reason to </a:t>
            </a:r>
            <a:r>
              <a:rPr lang="en-US" dirty="0" smtClean="0"/>
              <a:t>change</a:t>
            </a:r>
          </a:p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Every class should have a single responsibility, and that responsibility should be entirely encapsulated by the class.</a:t>
            </a:r>
          </a:p>
          <a:p>
            <a:pPr lvl="1"/>
            <a:r>
              <a:rPr lang="en-US" dirty="0" smtClean="0"/>
              <a:t>Each class should do one thing, and do it well</a:t>
            </a:r>
          </a:p>
          <a:p>
            <a:r>
              <a:rPr lang="en-US" dirty="0" smtClean="0"/>
              <a:t>Code Smells</a:t>
            </a:r>
          </a:p>
          <a:p>
            <a:pPr lvl="1"/>
            <a:r>
              <a:rPr lang="en-US" dirty="0"/>
              <a:t>Class has more than one reason to change</a:t>
            </a:r>
          </a:p>
          <a:p>
            <a:pPr lvl="1"/>
            <a:r>
              <a:rPr lang="en-US" dirty="0" smtClean="0"/>
              <a:t>God classes / methods (a class that does everything)</a:t>
            </a:r>
          </a:p>
          <a:p>
            <a:pPr lvl="1"/>
            <a:r>
              <a:rPr lang="en-US" dirty="0" smtClean="0"/>
              <a:t>Class / method names that include ‘and’ in them</a:t>
            </a:r>
          </a:p>
          <a:p>
            <a:pPr lvl="1"/>
            <a:r>
              <a:rPr lang="en-US" dirty="0" smtClean="0"/>
              <a:t>Difficulty identifying single purpose for class</a:t>
            </a:r>
          </a:p>
          <a:p>
            <a:r>
              <a:rPr lang="en-US" dirty="0" smtClean="0"/>
              <a:t>FYI</a:t>
            </a:r>
          </a:p>
          <a:p>
            <a:pPr lvl="1"/>
            <a:r>
              <a:rPr lang="en-US" dirty="0" smtClean="0"/>
              <a:t>Single responsibility is simple in concept, but often hard to identify in code</a:t>
            </a:r>
          </a:p>
          <a:p>
            <a:pPr lvl="1"/>
            <a:r>
              <a:rPr lang="en-US" dirty="0" smtClean="0"/>
              <a:t>Require a large number of unit tests to test a single function or </a:t>
            </a:r>
            <a:r>
              <a:rPr lang="en-US" dirty="0"/>
              <a:t>class (</a:t>
            </a:r>
            <a:r>
              <a:rPr lang="en-US" dirty="0" err="1"/>
              <a:t>Cyclomatic</a:t>
            </a:r>
            <a:r>
              <a:rPr lang="en-US" dirty="0"/>
              <a:t> complexity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51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Responsibility Principle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036" y="1242506"/>
            <a:ext cx="8332955" cy="300989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0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Responsibility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29" y="1363091"/>
            <a:ext cx="8222003" cy="15399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29" y="3031074"/>
            <a:ext cx="8332284" cy="180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5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open closed princi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13" y="1256006"/>
            <a:ext cx="6096000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67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ugherty Template">
  <a:themeElements>
    <a:clrScheme name="Daugherty PowerPoint 2013">
      <a:dk1>
        <a:sysClr val="windowText" lastClr="000000"/>
      </a:dk1>
      <a:lt1>
        <a:sysClr val="window" lastClr="FFFFFF"/>
      </a:lt1>
      <a:dk2>
        <a:srgbClr val="4C4545"/>
      </a:dk2>
      <a:lt2>
        <a:srgbClr val="CCD1B9"/>
      </a:lt2>
      <a:accent1>
        <a:srgbClr val="987424"/>
      </a:accent1>
      <a:accent2>
        <a:srgbClr val="95997E"/>
      </a:accent2>
      <a:accent3>
        <a:srgbClr val="CCD1B9"/>
      </a:accent3>
      <a:accent4>
        <a:srgbClr val="997200"/>
      </a:accent4>
      <a:accent5>
        <a:srgbClr val="BDB9A9"/>
      </a:accent5>
      <a:accent6>
        <a:srgbClr val="6F777D"/>
      </a:accent6>
      <a:hlink>
        <a:srgbClr val="CC9900"/>
      </a:hlink>
      <a:folHlink>
        <a:srgbClr val="C0C0C0"/>
      </a:folHlink>
    </a:clrScheme>
    <a:fontScheme name="Daugherty Template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alpha val="43000"/>
          </a:schemeClr>
        </a:solidFill>
        <a:ln w="12700">
          <a:solidFill>
            <a:schemeClr val="accent3">
              <a:lumMod val="75000"/>
            </a:schemeClr>
          </a:solidFill>
        </a:ln>
        <a:effectLst>
          <a:outerShdw blurRad="152400" dist="152400" dir="2580000" rotWithShape="0">
            <a:schemeClr val="accent3">
              <a:lumMod val="50000"/>
              <a:alpha val="38000"/>
            </a:schemeClr>
          </a:outerShdw>
        </a:effectLst>
        <a:scene3d>
          <a:camera prst="orthographicFront"/>
          <a:lightRig rig="soft" dir="t"/>
        </a:scene3d>
        <a:sp3d>
          <a:bevelT w="88900" h="88900"/>
          <a:bevelB w="0" h="0"/>
        </a:sp3d>
      </a:spPr>
      <a:bodyPr rtlCol="0" anchor="ctr"/>
      <a:lstStyle>
        <a:defPPr algn="ctr">
          <a:defRPr sz="1400" b="1" dirty="0">
            <a:solidFill>
              <a:srgbClr val="303222"/>
            </a:solidFill>
            <a:latin typeface="Calibri" pitchFamily="34" charset="0"/>
            <a:cs typeface="Calibri" pitchFamily="34" charset="0"/>
          </a:defRPr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 bwMode="auto">
        <a:noFill/>
        <a:ln w="12700">
          <a:solidFill>
            <a:schemeClr val="tx1"/>
          </a:solidFill>
          <a:miter lim="800000"/>
          <a:headEnd type="none" w="sm" len="sm"/>
          <a:tailEnd type="triangle" w="sm" len="sm"/>
        </a:ln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lnSpc>
            <a:spcPts val="1000"/>
          </a:lnSpc>
          <a:defRPr sz="1400" b="1" i="1" dirty="0" smtClean="0">
            <a:solidFill>
              <a:srgbClr val="5D4717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D61074C0F17B4B81FD67DEEC116DD9" ma:contentTypeVersion="2" ma:contentTypeDescription="Create a new document." ma:contentTypeScope="" ma:versionID="4b86f9efe15e5e560f42db0b986511fe">
  <xsd:schema xmlns:xsd="http://www.w3.org/2001/XMLSchema" xmlns:xs="http://www.w3.org/2001/XMLSchema" xmlns:p="http://schemas.microsoft.com/office/2006/metadata/properties" xmlns:ns1="http://schemas.microsoft.com/sharepoint/v3" xmlns:ns2="982176b5-36b8-4b99-ba13-013e3e4bf4c4" xmlns:ns3="52825f13-9ee9-4169-bf08-96daeb75779a" targetNamespace="http://schemas.microsoft.com/office/2006/metadata/properties" ma:root="true" ma:fieldsID="1b78984d6581ecdf6aff1f7f696549e6" ns1:_="" ns2:_="" ns3:_="">
    <xsd:import namespace="http://schemas.microsoft.com/sharepoint/v3"/>
    <xsd:import namespace="982176b5-36b8-4b99-ba13-013e3e4bf4c4"/>
    <xsd:import namespace="52825f13-9ee9-4169-bf08-96daeb75779a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PublishingStartDate" minOccurs="0"/>
                <xsd:element ref="ns1:PublishingExpirationDate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1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12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2176b5-36b8-4b99-ba13-013e3e4bf4c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825f13-9ee9-4169-bf08-96daeb75779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_dlc_DocId xmlns="982176b5-36b8-4b99-ba13-013e3e4bf4c4">D3YMJEKN2H6S-593564314-51</_dlc_DocId>
    <_dlc_DocIdUrl xmlns="982176b5-36b8-4b99-ba13-013e3e4bf4c4">
      <Url>https://online.daugherty.com/sites/enterprise/ERC/Training/DU/_layouts/15/DocIdRedir.aspx?ID=D3YMJEKN2H6S-593564314-51</Url>
      <Description>D3YMJEKN2H6S-593564314-51</Description>
    </_dlc_DocIdUrl>
  </documentManagement>
</p:properties>
</file>

<file path=customXml/item4.xml><?xml version="1.0" encoding="utf-8"?>
<?mso-contentType ?>
<FormTemplates xmlns="http://schemas.microsoft.com/sharepoint/v3/contenttype/forms"/>
</file>

<file path=customXml/itemProps1.xml><?xml version="1.0" encoding="utf-8"?>
<ds:datastoreItem xmlns:ds="http://schemas.openxmlformats.org/officeDocument/2006/customXml" ds:itemID="{B0B49CD5-1DF7-461C-9CBB-3F7DA766096F}"/>
</file>

<file path=customXml/itemProps2.xml><?xml version="1.0" encoding="utf-8"?>
<ds:datastoreItem xmlns:ds="http://schemas.openxmlformats.org/officeDocument/2006/customXml" ds:itemID="{2C1E6373-C1AC-40FD-AD7F-B246755F35F9}"/>
</file>

<file path=customXml/itemProps3.xml><?xml version="1.0" encoding="utf-8"?>
<ds:datastoreItem xmlns:ds="http://schemas.openxmlformats.org/officeDocument/2006/customXml" ds:itemID="{91F5ECEB-EBCA-4714-9120-69098A37B4C4}"/>
</file>

<file path=customXml/itemProps4.xml><?xml version="1.0" encoding="utf-8"?>
<ds:datastoreItem xmlns:ds="http://schemas.openxmlformats.org/officeDocument/2006/customXml" ds:itemID="{E65DFC39-2240-4094-8B16-6EE02B6CBDA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134795</TotalTime>
  <Words>948</Words>
  <Application>Microsoft Macintosh PowerPoint</Application>
  <PresentationFormat>On-screen Show (4:3)</PresentationFormat>
  <Paragraphs>160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Tahoma</vt:lpstr>
      <vt:lpstr>Daugherty Template</vt:lpstr>
      <vt:lpstr>SOLID Principles</vt:lpstr>
      <vt:lpstr>Object Oriented Programming</vt:lpstr>
      <vt:lpstr>SOLID Principles</vt:lpstr>
      <vt:lpstr>Code Smells</vt:lpstr>
      <vt:lpstr>Single Responsibility Principle</vt:lpstr>
      <vt:lpstr>Single Responsibility Principle</vt:lpstr>
      <vt:lpstr>Single Responsibility Principle</vt:lpstr>
      <vt:lpstr>Single Responsibility Principle</vt:lpstr>
      <vt:lpstr>Open / Closed Principle</vt:lpstr>
      <vt:lpstr>Open / Closed Principle</vt:lpstr>
      <vt:lpstr>Open / Closed Principle</vt:lpstr>
      <vt:lpstr>Liskov Substitution Principle</vt:lpstr>
      <vt:lpstr>Liskov Substitution Principle</vt:lpstr>
      <vt:lpstr>Liskov Substitution Principle</vt:lpstr>
      <vt:lpstr>Interface Segregation Principle</vt:lpstr>
      <vt:lpstr>Interface Segregation Principle</vt:lpstr>
      <vt:lpstr>Interface Segregation Principle</vt:lpstr>
      <vt:lpstr>Dependency Inversion Principle</vt:lpstr>
      <vt:lpstr>Dependency Inversion Principle</vt:lpstr>
      <vt:lpstr>Dependency Inversion Principle</vt:lpstr>
      <vt:lpstr>Dependency Inversion Principle</vt:lpstr>
      <vt:lpstr>SOLID Relationships</vt:lpstr>
      <vt:lpstr>Favor Composition over Inheritance</vt:lpstr>
      <vt:lpstr>Demo / Questions</vt:lpstr>
    </vt:vector>
  </TitlesOfParts>
  <Company>Daugherty Business Solutions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Daugherty Business Solutions</dc:title>
  <dc:subject>Mobile Computing</dc:subject>
  <dc:creator>Sarah Raischel</dc:creator>
  <cp:lastModifiedBy>CRONIN, MATT [AG-Contractor/1000]</cp:lastModifiedBy>
  <cp:revision>4439</cp:revision>
  <cp:lastPrinted>2013-04-08T20:49:23Z</cp:lastPrinted>
  <dcterms:created xsi:type="dcterms:W3CDTF">2002-08-12T18:02:57Z</dcterms:created>
  <dcterms:modified xsi:type="dcterms:W3CDTF">2017-08-04T19:43:06Z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0x0101009BD61074C0F17B4B81FD67DEEC116DD9</vt:lpwstr>
  </property>
  <property fmtid="{D5CDD505-2E9C-101B-9397-08002B2CF9AE}" pid="3" name="_dlc_DocIdItemGuid">
    <vt:lpwstr>b803c8e4-20ca-4199-bad7-341f73975ede</vt:lpwstr>
  </property>
</Properties>
</file>